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Merriweather" panose="00000500000000000000" pitchFamily="2" charset="-52"/>
      <p:regular r:id="rId10"/>
      <p:bold r:id="rId11"/>
    </p:embeddedFont>
    <p:embeddedFont>
      <p:font typeface="Open Sans" panose="020B0606030504020204" pitchFamily="34" charset="0"/>
      <p:regular r:id="rId12"/>
      <p:bold r:id="rId1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1468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7805" y="1066562"/>
            <a:ext cx="7621191" cy="3752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350"/>
              </a:lnSpc>
              <a:buNone/>
            </a:pPr>
            <a:r>
              <a:rPr lang="en-US" sz="59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Вопросники и анкеты: Исследование бизнес-процессов</a:t>
            </a:r>
            <a:endParaRPr lang="en-US" sz="5900" dirty="0"/>
          </a:p>
        </p:txBody>
      </p:sp>
      <p:sp>
        <p:nvSpPr>
          <p:cNvPr id="4" name="Text 1"/>
          <p:cNvSpPr/>
          <p:nvPr/>
        </p:nvSpPr>
        <p:spPr>
          <a:xfrm>
            <a:off x="6247805" y="5145643"/>
            <a:ext cx="7621191" cy="1392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Вопросники и анкеты играют важную роль в изучении бизнес-процессов, позволяя получить ценные сведения о деятельности компании, ее структуре, функционировании и взаимодействии с клиентами.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47805" y="6798707"/>
            <a:ext cx="348020" cy="348020"/>
          </a:xfrm>
          <a:prstGeom prst="roundRect">
            <a:avLst>
              <a:gd name="adj" fmla="val 2627172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DB95325-2E11-6BD5-FD7D-85366541B4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91607" y="7467494"/>
            <a:ext cx="2638793" cy="76210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48395"/>
            <a:ext cx="85267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Типы вопросников и анкет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10803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Вопросники и анкеты могут быть структурированными, полуструктурированными или открытыми. Структурированные вопросы имеют четкие варианты ответов, полуструктурированные позволяют добавить свои ответы, а открытые вопросы предлагают свободный формат ответов.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181475"/>
            <a:ext cx="31913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Структурированные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762619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Предлагают ограниченный набор вариантов ответов, что облегчает анализ данных, но может ограничить полноту информации.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4181475"/>
            <a:ext cx="39009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Полуструктурированные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762619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Сочетают структурированные вопросы с открытыми полями для более детальной информации. Обеспечивают баланс между структурой и свободой.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872067" y="4181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Открытые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2067" y="4762619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Предоставляют свободу выражения, позволяя получить более глубокие и качественные данные, но анализ может быть более сложным.</a:t>
            </a:r>
            <a:endParaRPr lang="en-US" sz="1750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1A8170C-458D-598E-D06F-A6071657E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1607" y="7467494"/>
            <a:ext cx="2638793" cy="76210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5531" y="561737"/>
            <a:ext cx="7805738" cy="17920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Преимущества использования вопросников и анкет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155531" y="2640449"/>
            <a:ext cx="7805738" cy="9176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Вопросники и анкеты обладают рядом преимуществ. Они позволяют собирать данные от большого числа людей, снижая затраты на исследования, обеспечивая анонимность и объективность.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155531" y="3988117"/>
            <a:ext cx="430173" cy="430173"/>
          </a:xfrm>
          <a:prstGeom prst="roundRect">
            <a:avLst>
              <a:gd name="adj" fmla="val 18667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304955" y="4059793"/>
            <a:ext cx="131326" cy="286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6776799" y="3988117"/>
            <a:ext cx="2389823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Эффективность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776799" y="4401383"/>
            <a:ext cx="3186113" cy="1223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Сбор информации от большого количества людей с минимальными затратами времени и ресурсов.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10154007" y="3988117"/>
            <a:ext cx="430173" cy="430173"/>
          </a:xfrm>
          <a:prstGeom prst="roundRect">
            <a:avLst>
              <a:gd name="adj" fmla="val 18667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282357" y="4059793"/>
            <a:ext cx="173474" cy="286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250" dirty="0"/>
          </a:p>
        </p:txBody>
      </p:sp>
      <p:sp>
        <p:nvSpPr>
          <p:cNvPr id="11" name="Text 8"/>
          <p:cNvSpPr/>
          <p:nvPr/>
        </p:nvSpPr>
        <p:spPr>
          <a:xfrm>
            <a:off x="10775275" y="3988117"/>
            <a:ext cx="2389823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Объективность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10775275" y="4401383"/>
            <a:ext cx="3186113" cy="1223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Создание стандартных вопросов и условий для всех участников, что исключает субъективные факторы.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155531" y="6030992"/>
            <a:ext cx="430173" cy="430173"/>
          </a:xfrm>
          <a:prstGeom prst="roundRect">
            <a:avLst>
              <a:gd name="adj" fmla="val 18667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289477" y="6102668"/>
            <a:ext cx="162282" cy="286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6776799" y="6030992"/>
            <a:ext cx="2389823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Анонимность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6776799" y="6444258"/>
            <a:ext cx="3186113" cy="1223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Обеспечение конфиденциальности данных, что способствует честным и открытым ответам.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10154007" y="6030992"/>
            <a:ext cx="430173" cy="430173"/>
          </a:xfrm>
          <a:prstGeom prst="roundRect">
            <a:avLst>
              <a:gd name="adj" fmla="val 18667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10274260" y="6102668"/>
            <a:ext cx="189548" cy="286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</a:t>
            </a:r>
            <a:endParaRPr lang="en-US" sz="2250" dirty="0"/>
          </a:p>
        </p:txBody>
      </p:sp>
      <p:sp>
        <p:nvSpPr>
          <p:cNvPr id="19" name="Text 16"/>
          <p:cNvSpPr/>
          <p:nvPr/>
        </p:nvSpPr>
        <p:spPr>
          <a:xfrm>
            <a:off x="10775275" y="6030992"/>
            <a:ext cx="2389823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Анализ данных</a:t>
            </a:r>
            <a:endParaRPr lang="en-US" sz="1850" dirty="0"/>
          </a:p>
        </p:txBody>
      </p:sp>
      <p:sp>
        <p:nvSpPr>
          <p:cNvPr id="20" name="Text 17"/>
          <p:cNvSpPr/>
          <p:nvPr/>
        </p:nvSpPr>
        <p:spPr>
          <a:xfrm>
            <a:off x="10775275" y="6444258"/>
            <a:ext cx="3186113" cy="1223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Простая обработка и анализ полученной информации с помощью специализированных программ.</a:t>
            </a:r>
            <a:endParaRPr lang="en-US" sz="1500" dirty="0"/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6FD06A4-BB7F-5033-0AF9-4E9D6E30B2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91607" y="7467494"/>
            <a:ext cx="2638793" cy="76210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6024" y="452557"/>
            <a:ext cx="7991951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Разработка эффективных вопросников и анкет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576024" y="1728073"/>
            <a:ext cx="7991951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2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Создание качественных вопросников и анкет требует внимания к деталям. Важно формулировать вопросы четко и понятно, избегать двусмысленности и сложных терминов.</a:t>
            </a:r>
            <a:endParaRPr lang="en-US" sz="1250" dirty="0"/>
          </a:p>
        </p:txBody>
      </p:sp>
      <p:sp>
        <p:nvSpPr>
          <p:cNvPr id="5" name="Shape 2"/>
          <p:cNvSpPr/>
          <p:nvPr/>
        </p:nvSpPr>
        <p:spPr>
          <a:xfrm>
            <a:off x="811411" y="2439710"/>
            <a:ext cx="22860" cy="5339477"/>
          </a:xfrm>
          <a:prstGeom prst="roundRect">
            <a:avLst>
              <a:gd name="adj" fmla="val 302381"/>
            </a:avLst>
          </a:prstGeom>
          <a:solidFill>
            <a:srgbClr val="E5BEB2"/>
          </a:solidFill>
          <a:ln/>
        </p:spPr>
      </p:sp>
      <p:sp>
        <p:nvSpPr>
          <p:cNvPr id="6" name="Shape 3"/>
          <p:cNvSpPr/>
          <p:nvPr/>
        </p:nvSpPr>
        <p:spPr>
          <a:xfrm>
            <a:off x="985123" y="2798564"/>
            <a:ext cx="576024" cy="22860"/>
          </a:xfrm>
          <a:prstGeom prst="roundRect">
            <a:avLst>
              <a:gd name="adj" fmla="val 302381"/>
            </a:avLst>
          </a:prstGeom>
          <a:solidFill>
            <a:srgbClr val="E5BEB2"/>
          </a:solidFill>
          <a:ln/>
        </p:spPr>
      </p:sp>
      <p:sp>
        <p:nvSpPr>
          <p:cNvPr id="7" name="Shape 4"/>
          <p:cNvSpPr/>
          <p:nvPr/>
        </p:nvSpPr>
        <p:spPr>
          <a:xfrm>
            <a:off x="637699" y="2624852"/>
            <a:ext cx="370284" cy="370284"/>
          </a:xfrm>
          <a:prstGeom prst="roundRect">
            <a:avLst>
              <a:gd name="adj" fmla="val 18668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6286" y="2686526"/>
            <a:ext cx="112990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727954" y="2604254"/>
            <a:ext cx="2165271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Определение целей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727954" y="2960132"/>
            <a:ext cx="6840022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Четко сформулируйте цели исследования, которые помогут вам определить необходимые вопросы и структуру анкеты.</a:t>
            </a:r>
            <a:endParaRPr lang="en-US" sz="1250" dirty="0"/>
          </a:p>
        </p:txBody>
      </p:sp>
      <p:sp>
        <p:nvSpPr>
          <p:cNvPr id="11" name="Shape 8"/>
          <p:cNvSpPr/>
          <p:nvPr/>
        </p:nvSpPr>
        <p:spPr>
          <a:xfrm>
            <a:off x="985123" y="4174569"/>
            <a:ext cx="576024" cy="22860"/>
          </a:xfrm>
          <a:prstGeom prst="roundRect">
            <a:avLst>
              <a:gd name="adj" fmla="val 302381"/>
            </a:avLst>
          </a:prstGeom>
          <a:solidFill>
            <a:srgbClr val="E5BEB2"/>
          </a:solidFill>
          <a:ln/>
        </p:spPr>
      </p:sp>
      <p:sp>
        <p:nvSpPr>
          <p:cNvPr id="12" name="Shape 9"/>
          <p:cNvSpPr/>
          <p:nvPr/>
        </p:nvSpPr>
        <p:spPr>
          <a:xfrm>
            <a:off x="637699" y="4000857"/>
            <a:ext cx="370284" cy="370284"/>
          </a:xfrm>
          <a:prstGeom prst="roundRect">
            <a:avLst>
              <a:gd name="adj" fmla="val 18668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48189" y="4062532"/>
            <a:ext cx="149304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1727954" y="3980259"/>
            <a:ext cx="2413635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Выбор типа вопросов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727954" y="4336137"/>
            <a:ext cx="6840022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Определите, какие типы вопросов наиболее подходящие для получения необходимой информации: закрытые, открытые, шкалы оценок.</a:t>
            </a:r>
            <a:endParaRPr lang="en-US" sz="1250" dirty="0"/>
          </a:p>
        </p:txBody>
      </p:sp>
      <p:sp>
        <p:nvSpPr>
          <p:cNvPr id="16" name="Shape 13"/>
          <p:cNvSpPr/>
          <p:nvPr/>
        </p:nvSpPr>
        <p:spPr>
          <a:xfrm>
            <a:off x="985123" y="5550575"/>
            <a:ext cx="576024" cy="22860"/>
          </a:xfrm>
          <a:prstGeom prst="roundRect">
            <a:avLst>
              <a:gd name="adj" fmla="val 302381"/>
            </a:avLst>
          </a:prstGeom>
          <a:solidFill>
            <a:srgbClr val="E5BEB2"/>
          </a:solidFill>
          <a:ln/>
        </p:spPr>
      </p:sp>
      <p:sp>
        <p:nvSpPr>
          <p:cNvPr id="17" name="Shape 14"/>
          <p:cNvSpPr/>
          <p:nvPr/>
        </p:nvSpPr>
        <p:spPr>
          <a:xfrm>
            <a:off x="637699" y="5376863"/>
            <a:ext cx="370284" cy="370284"/>
          </a:xfrm>
          <a:prstGeom prst="roundRect">
            <a:avLst>
              <a:gd name="adj" fmla="val 18668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52951" y="5438537"/>
            <a:ext cx="139660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1727954" y="5356265"/>
            <a:ext cx="3021687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Структурирование анкеты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727954" y="5712143"/>
            <a:ext cx="6840022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Логически организуйте вопросы в анкете, чтобы обеспечить плавный поток информации и упростить процесс заполнения.</a:t>
            </a:r>
            <a:endParaRPr lang="en-US" sz="1250" dirty="0"/>
          </a:p>
        </p:txBody>
      </p:sp>
      <p:sp>
        <p:nvSpPr>
          <p:cNvPr id="21" name="Shape 18"/>
          <p:cNvSpPr/>
          <p:nvPr/>
        </p:nvSpPr>
        <p:spPr>
          <a:xfrm>
            <a:off x="985123" y="6926580"/>
            <a:ext cx="576024" cy="22860"/>
          </a:xfrm>
          <a:prstGeom prst="roundRect">
            <a:avLst>
              <a:gd name="adj" fmla="val 302381"/>
            </a:avLst>
          </a:prstGeom>
          <a:solidFill>
            <a:srgbClr val="E5BEB2"/>
          </a:solidFill>
          <a:ln/>
        </p:spPr>
      </p:sp>
      <p:sp>
        <p:nvSpPr>
          <p:cNvPr id="22" name="Shape 19"/>
          <p:cNvSpPr/>
          <p:nvPr/>
        </p:nvSpPr>
        <p:spPr>
          <a:xfrm>
            <a:off x="637699" y="6752868"/>
            <a:ext cx="370284" cy="370284"/>
          </a:xfrm>
          <a:prstGeom prst="roundRect">
            <a:avLst>
              <a:gd name="adj" fmla="val 18668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741283" y="6814542"/>
            <a:ext cx="163116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</a:t>
            </a:r>
            <a:endParaRPr lang="en-US" sz="1900" dirty="0"/>
          </a:p>
        </p:txBody>
      </p:sp>
      <p:sp>
        <p:nvSpPr>
          <p:cNvPr id="24" name="Text 21"/>
          <p:cNvSpPr/>
          <p:nvPr/>
        </p:nvSpPr>
        <p:spPr>
          <a:xfrm>
            <a:off x="1727954" y="6732270"/>
            <a:ext cx="2057162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Проверка анкеты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727954" y="7088148"/>
            <a:ext cx="6840022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Проведите пилотный опрос с небольшим количеством респондентов, чтобы убедиться в ясности вопросов и простоте заполнения.</a:t>
            </a:r>
            <a:endParaRPr lang="en-US" sz="12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6735" y="672346"/>
            <a:ext cx="8050530" cy="976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Сбор и анализ данных, полученных с помощью вопросников и анкет</a:t>
            </a:r>
            <a:endParaRPr lang="en-US" sz="3050" dirty="0"/>
          </a:p>
        </p:txBody>
      </p:sp>
      <p:sp>
        <p:nvSpPr>
          <p:cNvPr id="4" name="Text 1"/>
          <p:cNvSpPr/>
          <p:nvPr/>
        </p:nvSpPr>
        <p:spPr>
          <a:xfrm>
            <a:off x="546735" y="1882973"/>
            <a:ext cx="8050530" cy="499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После сбора данных необходимо их проанализировать. Это может быть как ручной анализ, так и с использованием специальных программных инструментов.</a:t>
            </a:r>
            <a:endParaRPr lang="en-US" sz="12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735" y="2558534"/>
            <a:ext cx="781050" cy="124968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62100" y="2714744"/>
            <a:ext cx="1952625" cy="244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 err="1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Сбор</a:t>
            </a:r>
            <a:r>
              <a:rPr lang="en-US" sz="15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данных</a:t>
            </a:r>
            <a:endParaRPr lang="en-US" sz="1500" dirty="0"/>
          </a:p>
        </p:txBody>
      </p:sp>
      <p:sp>
        <p:nvSpPr>
          <p:cNvPr id="7" name="Text 3"/>
          <p:cNvSpPr/>
          <p:nvPr/>
        </p:nvSpPr>
        <p:spPr>
          <a:xfrm>
            <a:off x="1562100" y="3052524"/>
            <a:ext cx="7035165" cy="499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Используйте подходящие методы сбора данных, учитывая особенности вашей аудитории и цели исследования.</a:t>
            </a:r>
            <a:endParaRPr lang="en-US" sz="12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735" y="3808214"/>
            <a:ext cx="781050" cy="124968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562100" y="3964424"/>
            <a:ext cx="1952625" cy="244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Чистка данных</a:t>
            </a:r>
            <a:endParaRPr lang="en-US" sz="1500" dirty="0"/>
          </a:p>
        </p:txBody>
      </p:sp>
      <p:sp>
        <p:nvSpPr>
          <p:cNvPr id="10" name="Text 5"/>
          <p:cNvSpPr/>
          <p:nvPr/>
        </p:nvSpPr>
        <p:spPr>
          <a:xfrm>
            <a:off x="1562100" y="4302204"/>
            <a:ext cx="7035165" cy="499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Проведите очистку данных от ошибок и неполных ответов, чтобы обеспечить точность дальнейшего анализа.</a:t>
            </a:r>
            <a:endParaRPr lang="en-US" sz="12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6735" y="5057894"/>
            <a:ext cx="781050" cy="124968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562100" y="5214104"/>
            <a:ext cx="1952625" cy="244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Анализ данных</a:t>
            </a:r>
            <a:endParaRPr lang="en-US" sz="1500" dirty="0"/>
          </a:p>
        </p:txBody>
      </p:sp>
      <p:sp>
        <p:nvSpPr>
          <p:cNvPr id="13" name="Text 7"/>
          <p:cNvSpPr/>
          <p:nvPr/>
        </p:nvSpPr>
        <p:spPr>
          <a:xfrm>
            <a:off x="1562100" y="5551884"/>
            <a:ext cx="7035165" cy="499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Изучите данные, чтобы выявить тенденции, закономерности, выбросы и получить ответы на поставленные вопросы.</a:t>
            </a:r>
            <a:endParaRPr lang="en-US" sz="12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6735" y="6307574"/>
            <a:ext cx="781050" cy="1249680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562100" y="6463784"/>
            <a:ext cx="2398395" cy="244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Визуализация данных</a:t>
            </a:r>
            <a:endParaRPr lang="en-US" sz="1500" dirty="0"/>
          </a:p>
        </p:txBody>
      </p:sp>
      <p:sp>
        <p:nvSpPr>
          <p:cNvPr id="16" name="Text 9"/>
          <p:cNvSpPr/>
          <p:nvPr/>
        </p:nvSpPr>
        <p:spPr>
          <a:xfrm>
            <a:off x="1562100" y="6801564"/>
            <a:ext cx="7035165" cy="499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Представьте результаты анализа в графическом виде, что позволит наглядно показать тенденции и выводы.</a:t>
            </a: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9712" y="999173"/>
            <a:ext cx="8044577" cy="1472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Интерпретация результатов и выявление ключевых бизнес-процессов</a:t>
            </a:r>
            <a:endParaRPr lang="en-US" sz="3050" dirty="0"/>
          </a:p>
        </p:txBody>
      </p:sp>
      <p:sp>
        <p:nvSpPr>
          <p:cNvPr id="4" name="Text 1"/>
          <p:cNvSpPr/>
          <p:nvPr/>
        </p:nvSpPr>
        <p:spPr>
          <a:xfrm>
            <a:off x="549712" y="2707005"/>
            <a:ext cx="8044577" cy="502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Результаты анализа должны быть интерпретированы и связаны с конкретными бизнес-процессами. Выявление ключевых процессов поможет оптимизировать работу компании.</a:t>
            </a:r>
            <a:endParaRPr lang="en-US" sz="1200" dirty="0"/>
          </a:p>
        </p:txBody>
      </p:sp>
      <p:sp>
        <p:nvSpPr>
          <p:cNvPr id="5" name="Shape 2"/>
          <p:cNvSpPr/>
          <p:nvPr/>
        </p:nvSpPr>
        <p:spPr>
          <a:xfrm>
            <a:off x="549712" y="3386138"/>
            <a:ext cx="8044577" cy="3844290"/>
          </a:xfrm>
          <a:prstGeom prst="roundRect">
            <a:avLst>
              <a:gd name="adj" fmla="val 171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557332" y="3393758"/>
            <a:ext cx="8028503" cy="4548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715447" y="3495556"/>
            <a:ext cx="2357914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Этап исследования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3395067" y="3495556"/>
            <a:ext cx="2354104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Ключевые вопросы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6070878" y="3495556"/>
            <a:ext cx="2357914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Потенциальные выводы</a:t>
            </a:r>
            <a:endParaRPr lang="en-US" sz="1200" dirty="0"/>
          </a:p>
        </p:txBody>
      </p:sp>
      <p:sp>
        <p:nvSpPr>
          <p:cNvPr id="10" name="Shape 7"/>
          <p:cNvSpPr/>
          <p:nvPr/>
        </p:nvSpPr>
        <p:spPr>
          <a:xfrm>
            <a:off x="557332" y="3848576"/>
            <a:ext cx="8028503" cy="95726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715447" y="3950375"/>
            <a:ext cx="2357914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Определение проблем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3395067" y="3950375"/>
            <a:ext cx="2354104" cy="502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Какие процессы вызывают наибольшие затруднения?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6070878" y="3950375"/>
            <a:ext cx="2357914" cy="7536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Неэффективность процессов, узкие места, несоответствие ожиданиям клиентов.</a:t>
            </a:r>
            <a:endParaRPr lang="en-US" sz="1200" dirty="0"/>
          </a:p>
        </p:txBody>
      </p:sp>
      <p:sp>
        <p:nvSpPr>
          <p:cNvPr id="14" name="Shape 11"/>
          <p:cNvSpPr/>
          <p:nvPr/>
        </p:nvSpPr>
        <p:spPr>
          <a:xfrm>
            <a:off x="557332" y="4805839"/>
            <a:ext cx="8028503" cy="120848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715447" y="4907637"/>
            <a:ext cx="2357914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Анализ эффективности</a:t>
            </a:r>
            <a:endParaRPr lang="en-US" sz="1200" dirty="0"/>
          </a:p>
        </p:txBody>
      </p:sp>
      <p:sp>
        <p:nvSpPr>
          <p:cNvPr id="16" name="Text 13"/>
          <p:cNvSpPr/>
          <p:nvPr/>
        </p:nvSpPr>
        <p:spPr>
          <a:xfrm>
            <a:off x="3395067" y="4907637"/>
            <a:ext cx="2354104" cy="502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Какие процессы наиболее эффективны?</a:t>
            </a:r>
            <a:endParaRPr lang="en-US" sz="1200" dirty="0"/>
          </a:p>
        </p:txBody>
      </p:sp>
      <p:sp>
        <p:nvSpPr>
          <p:cNvPr id="17" name="Text 14"/>
          <p:cNvSpPr/>
          <p:nvPr/>
        </p:nvSpPr>
        <p:spPr>
          <a:xfrm>
            <a:off x="6070878" y="4907637"/>
            <a:ext cx="2357914" cy="10048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Идентификация сильных сторон, областей, требующих улучшения, возможности оптимизации.</a:t>
            </a:r>
            <a:endParaRPr lang="en-US" sz="1200" dirty="0"/>
          </a:p>
        </p:txBody>
      </p:sp>
      <p:sp>
        <p:nvSpPr>
          <p:cNvPr id="18" name="Shape 15"/>
          <p:cNvSpPr/>
          <p:nvPr/>
        </p:nvSpPr>
        <p:spPr>
          <a:xfrm>
            <a:off x="557332" y="6014323"/>
            <a:ext cx="8028503" cy="120848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715447" y="6116122"/>
            <a:ext cx="2357914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Оценка удовлетворенности</a:t>
            </a:r>
            <a:endParaRPr lang="en-US" sz="1200" dirty="0"/>
          </a:p>
        </p:txBody>
      </p:sp>
      <p:sp>
        <p:nvSpPr>
          <p:cNvPr id="20" name="Text 17"/>
          <p:cNvSpPr/>
          <p:nvPr/>
        </p:nvSpPr>
        <p:spPr>
          <a:xfrm>
            <a:off x="3395067" y="6116122"/>
            <a:ext cx="2354104" cy="7536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Насколько клиенты удовлетворены работой компании?</a:t>
            </a:r>
            <a:endParaRPr lang="en-US" sz="1200" dirty="0"/>
          </a:p>
        </p:txBody>
      </p:sp>
      <p:sp>
        <p:nvSpPr>
          <p:cNvPr id="21" name="Text 18"/>
          <p:cNvSpPr/>
          <p:nvPr/>
        </p:nvSpPr>
        <p:spPr>
          <a:xfrm>
            <a:off x="6070878" y="6116122"/>
            <a:ext cx="2357914" cy="10048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Выявление ключевых факторов, влияющих на удовлетворенность клиентов, предложения по улучшению.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2335" y="467082"/>
            <a:ext cx="7979331" cy="2079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Заключение: интеграция вопросников и анкет в комплексный анализ бизнес-процессов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582335" y="2796421"/>
            <a:ext cx="7979331" cy="7986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Вопросники и анкеты могут стать ценным инструментом в комплексном анализе бизнес-процессов, предоставляя данные для выявления проблем, оптимизации работы, повышения эффективности и улучшения взаимодействия с клиентами.</a:t>
            </a:r>
            <a:endParaRPr lang="en-US" sz="13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335" y="3782258"/>
            <a:ext cx="415885" cy="41588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82335" y="4364474"/>
            <a:ext cx="2079784" cy="259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Анализ данных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582335" y="4724162"/>
            <a:ext cx="3864888" cy="7986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Используйте полученные данные для объективной оценки работы компании и выявления ключевых проблем.</a:t>
            </a:r>
            <a:endParaRPr lang="en-US" sz="13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6778" y="3782258"/>
            <a:ext cx="415885" cy="41588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696778" y="4364474"/>
            <a:ext cx="2833568" cy="259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Оптимизация процессов</a:t>
            </a:r>
            <a:endParaRPr lang="en-US" sz="1600" dirty="0"/>
          </a:p>
        </p:txBody>
      </p:sp>
      <p:sp>
        <p:nvSpPr>
          <p:cNvPr id="10" name="Text 5"/>
          <p:cNvSpPr/>
          <p:nvPr/>
        </p:nvSpPr>
        <p:spPr>
          <a:xfrm>
            <a:off x="4696778" y="4724162"/>
            <a:ext cx="3864888" cy="7986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Внесите изменения в бизнес-процессы, основанные на полученных данных, чтобы повысить эффективность.</a:t>
            </a:r>
            <a:endParaRPr lang="en-US" sz="13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2335" y="6021943"/>
            <a:ext cx="415885" cy="41588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582335" y="6604159"/>
            <a:ext cx="2079784" cy="259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Постановка целей</a:t>
            </a:r>
            <a:endParaRPr lang="en-US" sz="1600" dirty="0"/>
          </a:p>
        </p:txBody>
      </p:sp>
      <p:sp>
        <p:nvSpPr>
          <p:cNvPr id="13" name="Text 7"/>
          <p:cNvSpPr/>
          <p:nvPr/>
        </p:nvSpPr>
        <p:spPr>
          <a:xfrm>
            <a:off x="582335" y="6963847"/>
            <a:ext cx="3864888" cy="7986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Используйте данные для установки четких целей и разработки стратегий для достижения желаемых результатов.</a:t>
            </a:r>
            <a:endParaRPr lang="en-US" sz="13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96778" y="6021943"/>
            <a:ext cx="415885" cy="415885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4696778" y="6604159"/>
            <a:ext cx="3423523" cy="259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Взаимодействие с клиентами</a:t>
            </a:r>
            <a:endParaRPr lang="en-US" sz="1600" dirty="0"/>
          </a:p>
        </p:txBody>
      </p:sp>
      <p:sp>
        <p:nvSpPr>
          <p:cNvPr id="16" name="Text 9"/>
          <p:cNvSpPr/>
          <p:nvPr/>
        </p:nvSpPr>
        <p:spPr>
          <a:xfrm>
            <a:off x="4696778" y="6963847"/>
            <a:ext cx="3864888" cy="7986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Улучшайте взаимодействие с клиентами, основываясь на полученных отзывах и оценках их удовлетворенности.</a:t>
            </a: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624</Words>
  <Application>Microsoft Office PowerPoint</Application>
  <PresentationFormat>Произвольный</PresentationFormat>
  <Paragraphs>79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Merriweather</vt:lpstr>
      <vt:lpstr>Arial</vt:lpstr>
      <vt:lpstr>Open Sans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Юрий Утенков</cp:lastModifiedBy>
  <cp:revision>3</cp:revision>
  <dcterms:created xsi:type="dcterms:W3CDTF">2024-09-23T13:13:12Z</dcterms:created>
  <dcterms:modified xsi:type="dcterms:W3CDTF">2024-09-23T13:27:33Z</dcterms:modified>
</cp:coreProperties>
</file>